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19.png" ContentType="image/png"/>
  <Override PartName="/ppt/media/image1.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Lst>
  <p:sldSz cx="18288000" cy="10287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914400" y="2406960"/>
            <a:ext cx="16458840" cy="28454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914400" y="5523120"/>
            <a:ext cx="16458840" cy="28454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914400" y="2406960"/>
            <a:ext cx="8031600" cy="28454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9348120" y="2406960"/>
            <a:ext cx="8031600" cy="28454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914400" y="5523120"/>
            <a:ext cx="8031600" cy="28454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9348120" y="5523120"/>
            <a:ext cx="8031600" cy="28454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endParaRPr b="0" lang="en-IN" sz="4400" spc="-1" strike="noStrike">
              <a:latin typeface="Arial"/>
            </a:endParaRPr>
          </a:p>
        </p:txBody>
      </p:sp>
      <p:sp>
        <p:nvSpPr>
          <p:cNvPr id="32" name="PlaceHolder 2"/>
          <p:cNvSpPr>
            <a:spLocks noGrp="1"/>
          </p:cNvSpPr>
          <p:nvPr>
            <p:ph type="body"/>
          </p:nvPr>
        </p:nvSpPr>
        <p:spPr>
          <a:xfrm>
            <a:off x="914400" y="2406960"/>
            <a:ext cx="5299560" cy="28454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6479280" y="2406960"/>
            <a:ext cx="5299560" cy="28454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12044160" y="2406960"/>
            <a:ext cx="5299560" cy="28454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914400" y="5523120"/>
            <a:ext cx="5299560" cy="28454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6479280" y="5523120"/>
            <a:ext cx="5299560" cy="28454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12044160" y="5523120"/>
            <a:ext cx="5299560" cy="28454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endParaRPr b="0" lang="en-IN" sz="4400" spc="-1" strike="noStrike">
              <a:latin typeface="Arial"/>
            </a:endParaRPr>
          </a:p>
        </p:txBody>
      </p:sp>
      <p:sp>
        <p:nvSpPr>
          <p:cNvPr id="3" name="PlaceHolder 2"/>
          <p:cNvSpPr>
            <a:spLocks noGrp="1"/>
          </p:cNvSpPr>
          <p:nvPr>
            <p:ph type="subTitle"/>
          </p:nvPr>
        </p:nvSpPr>
        <p:spPr>
          <a:xfrm>
            <a:off x="914400" y="2406960"/>
            <a:ext cx="16458840" cy="59659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endParaRPr b="0" lang="en-IN" sz="4400" spc="-1" strike="noStrike">
              <a:latin typeface="Arial"/>
            </a:endParaRPr>
          </a:p>
        </p:txBody>
      </p:sp>
      <p:sp>
        <p:nvSpPr>
          <p:cNvPr id="5" name="PlaceHolder 2"/>
          <p:cNvSpPr>
            <a:spLocks noGrp="1"/>
          </p:cNvSpPr>
          <p:nvPr>
            <p:ph type="body"/>
          </p:nvPr>
        </p:nvSpPr>
        <p:spPr>
          <a:xfrm>
            <a:off x="914400" y="2406960"/>
            <a:ext cx="16458840" cy="5965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body"/>
          </p:nvPr>
        </p:nvSpPr>
        <p:spPr>
          <a:xfrm>
            <a:off x="914400" y="2406960"/>
            <a:ext cx="8031600" cy="596592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9348120" y="2406960"/>
            <a:ext cx="8031600" cy="59659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914400" y="410400"/>
            <a:ext cx="16458840" cy="7962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body"/>
          </p:nvPr>
        </p:nvSpPr>
        <p:spPr>
          <a:xfrm>
            <a:off x="914400" y="2406960"/>
            <a:ext cx="8031600" cy="28454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9348120" y="2406960"/>
            <a:ext cx="8031600" cy="596592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914400" y="5523120"/>
            <a:ext cx="8031600" cy="28454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914400" y="2406960"/>
            <a:ext cx="8031600" cy="596592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9348120" y="2406960"/>
            <a:ext cx="8031600" cy="28454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9348120" y="5523120"/>
            <a:ext cx="8031600" cy="28454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914400" y="2406960"/>
            <a:ext cx="8031600" cy="28454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9348120" y="2406960"/>
            <a:ext cx="8031600" cy="28454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914400" y="5523120"/>
            <a:ext cx="16458840" cy="28454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914400" y="410400"/>
            <a:ext cx="16458840" cy="171756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914400" y="2406960"/>
            <a:ext cx="16458840" cy="5965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hyperlink" Target="https://www.kaggle.com/datasets/amananandrai/clickbait-dataset" TargetMode="External"/><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CustomShape 1"/>
          <p:cNvSpPr/>
          <p:nvPr/>
        </p:nvSpPr>
        <p:spPr>
          <a:xfrm>
            <a:off x="1028880" y="1028880"/>
            <a:ext cx="674640" cy="824040"/>
          </a:xfrm>
          <a:custGeom>
            <a:avLst/>
            <a:gdLst/>
            <a:ahLst/>
            <a:rect l="l" t="t" r="r" b="b"/>
            <a:pathLst>
              <a:path w="675462" h="824630">
                <a:moveTo>
                  <a:pt x="0" y="0"/>
                </a:moveTo>
                <a:lnTo>
                  <a:pt x="675462" y="0"/>
                </a:lnTo>
                <a:lnTo>
                  <a:pt x="675462" y="824630"/>
                </a:lnTo>
                <a:lnTo>
                  <a:pt x="0" y="824630"/>
                </a:lnTo>
                <a:lnTo>
                  <a:pt x="0" y="0"/>
                </a:lnTo>
                <a:close/>
              </a:path>
            </a:pathLst>
          </a:custGeom>
          <a:blipFill rotWithShape="0">
            <a:blip r:embed="rId1"/>
            <a:stretch>
              <a:fillRect/>
            </a:stretch>
          </a:blipFill>
          <a:ln>
            <a:noFill/>
          </a:ln>
        </p:spPr>
        <p:style>
          <a:lnRef idx="0"/>
          <a:fillRef idx="0"/>
          <a:effectRef idx="0"/>
          <a:fontRef idx="minor"/>
        </p:style>
      </p:sp>
      <p:sp>
        <p:nvSpPr>
          <p:cNvPr id="39" name="CustomShape 2"/>
          <p:cNvSpPr/>
          <p:nvPr/>
        </p:nvSpPr>
        <p:spPr>
          <a:xfrm rot="20488200">
            <a:off x="11120400" y="1055160"/>
            <a:ext cx="10442880" cy="8487000"/>
          </a:xfrm>
          <a:custGeom>
            <a:avLst/>
            <a:gdLst/>
            <a:ahLst/>
            <a:rect l="l" t="t" r="r" b="b"/>
            <a:pathLst>
              <a:path w="10443683" h="8487866">
                <a:moveTo>
                  <a:pt x="0" y="0"/>
                </a:moveTo>
                <a:lnTo>
                  <a:pt x="10443683" y="0"/>
                </a:lnTo>
                <a:lnTo>
                  <a:pt x="10443683" y="8487866"/>
                </a:lnTo>
                <a:lnTo>
                  <a:pt x="0" y="8487866"/>
                </a:lnTo>
                <a:lnTo>
                  <a:pt x="0" y="0"/>
                </a:lnTo>
                <a:close/>
              </a:path>
            </a:pathLst>
          </a:custGeom>
          <a:blipFill rotWithShape="0">
            <a:blip r:embed="rId2">
              <a:alphaModFix amt="50000"/>
            </a:blip>
            <a:stretch>
              <a:fillRect/>
            </a:stretch>
          </a:blipFill>
          <a:ln>
            <a:noFill/>
          </a:ln>
        </p:spPr>
        <p:style>
          <a:lnRef idx="0"/>
          <a:fillRef idx="0"/>
          <a:effectRef idx="0"/>
          <a:fontRef idx="minor"/>
        </p:style>
      </p:sp>
      <p:sp>
        <p:nvSpPr>
          <p:cNvPr id="40" name="CustomShape 3"/>
          <p:cNvSpPr/>
          <p:nvPr/>
        </p:nvSpPr>
        <p:spPr>
          <a:xfrm>
            <a:off x="4318560" y="9258480"/>
            <a:ext cx="9726480" cy="3106080"/>
          </a:xfrm>
          <a:custGeom>
            <a:avLst/>
            <a:gdLst/>
            <a:ahLst/>
            <a:rect l="l" t="t" r="r" b="b"/>
            <a:pathLst>
              <a:path w="9727319" h="3106962">
                <a:moveTo>
                  <a:pt x="0" y="0"/>
                </a:moveTo>
                <a:lnTo>
                  <a:pt x="9727318" y="0"/>
                </a:lnTo>
                <a:lnTo>
                  <a:pt x="9727318" y="3106962"/>
                </a:lnTo>
                <a:lnTo>
                  <a:pt x="0" y="3106962"/>
                </a:lnTo>
                <a:lnTo>
                  <a:pt x="0" y="0"/>
                </a:lnTo>
                <a:close/>
              </a:path>
            </a:pathLst>
          </a:custGeom>
          <a:blipFill rotWithShape="0">
            <a:blip r:embed="rId3"/>
            <a:stretch>
              <a:fillRect/>
            </a:stretch>
          </a:blipFill>
          <a:ln>
            <a:noFill/>
          </a:ln>
        </p:spPr>
        <p:style>
          <a:lnRef idx="0"/>
          <a:fillRef idx="0"/>
          <a:effectRef idx="0"/>
          <a:fontRef idx="minor"/>
        </p:style>
      </p:sp>
      <p:sp>
        <p:nvSpPr>
          <p:cNvPr id="41" name="CustomShape 4"/>
          <p:cNvSpPr/>
          <p:nvPr/>
        </p:nvSpPr>
        <p:spPr>
          <a:xfrm>
            <a:off x="1512000" y="1634760"/>
            <a:ext cx="15983640" cy="4053960"/>
          </a:xfrm>
          <a:prstGeom prst="rect">
            <a:avLst/>
          </a:prstGeom>
          <a:noFill/>
          <a:ln>
            <a:noFill/>
          </a:ln>
        </p:spPr>
        <p:style>
          <a:lnRef idx="0"/>
          <a:fillRef idx="0"/>
          <a:effectRef idx="0"/>
          <a:fontRef idx="minor"/>
        </p:style>
        <p:txBody>
          <a:bodyPr lIns="0" rIns="0" tIns="0" bIns="0">
            <a:spAutoFit/>
          </a:bodyPr>
          <a:p>
            <a:pPr algn="ctr">
              <a:lnSpc>
                <a:spcPts val="10641"/>
              </a:lnSpc>
            </a:pPr>
            <a:r>
              <a:rPr b="0" lang="en-US" sz="6600" spc="-1" strike="noStrike">
                <a:solidFill>
                  <a:srgbClr val="004aad"/>
                </a:solidFill>
                <a:latin typeface="Montserrat Classic Bold"/>
                <a:ea typeface="Noto Sans CJK SC"/>
              </a:rPr>
              <a:t>CLICKBAIT CLASSIFICATION USING NATURAL LANGUAGE PROCESSING(NLP)</a:t>
            </a:r>
            <a:endParaRPr b="0" lang="en-IN" sz="6600" spc="-1" strike="noStrike">
              <a:latin typeface="Arial"/>
            </a:endParaRPr>
          </a:p>
        </p:txBody>
      </p:sp>
      <p:sp>
        <p:nvSpPr>
          <p:cNvPr id="42" name="CustomShape 5"/>
          <p:cNvSpPr/>
          <p:nvPr/>
        </p:nvSpPr>
        <p:spPr>
          <a:xfrm>
            <a:off x="562680" y="3405240"/>
            <a:ext cx="17724600" cy="2702880"/>
          </a:xfrm>
          <a:prstGeom prst="rect">
            <a:avLst/>
          </a:prstGeom>
          <a:noFill/>
          <a:ln>
            <a:noFill/>
          </a:ln>
        </p:spPr>
        <p:style>
          <a:lnRef idx="0"/>
          <a:fillRef idx="0"/>
          <a:effectRef idx="0"/>
          <a:fontRef idx="minor"/>
        </p:style>
      </p:sp>
      <p:sp>
        <p:nvSpPr>
          <p:cNvPr id="43" name="CustomShape 6"/>
          <p:cNvSpPr/>
          <p:nvPr/>
        </p:nvSpPr>
        <p:spPr>
          <a:xfrm>
            <a:off x="1152000" y="6390360"/>
            <a:ext cx="9071640" cy="3041280"/>
          </a:xfrm>
          <a:prstGeom prst="rect">
            <a:avLst/>
          </a:prstGeom>
          <a:noFill/>
          <a:ln>
            <a:noFill/>
          </a:ln>
        </p:spPr>
        <p:style>
          <a:lnRef idx="0"/>
          <a:fillRef idx="0"/>
          <a:effectRef idx="0"/>
          <a:fontRef idx="minor"/>
        </p:style>
        <p:txBody>
          <a:bodyPr lIns="0" rIns="0" tIns="0" bIns="0">
            <a:spAutoFit/>
          </a:bodyPr>
          <a:p>
            <a:pPr>
              <a:lnSpc>
                <a:spcPts val="5987"/>
              </a:lnSpc>
            </a:pPr>
            <a:r>
              <a:rPr b="0" lang="en-US" sz="3600" spc="-1" strike="noStrike">
                <a:solidFill>
                  <a:srgbClr val="2bb4d4"/>
                </a:solidFill>
                <a:latin typeface="Montserrat Classic Bold"/>
                <a:ea typeface="DejaVu Sans"/>
              </a:rPr>
              <a:t>K.LAKSHMI - S190672</a:t>
            </a:r>
            <a:endParaRPr b="0" lang="en-IN" sz="3600" spc="-1" strike="noStrike">
              <a:latin typeface="Arial"/>
            </a:endParaRPr>
          </a:p>
          <a:p>
            <a:pPr>
              <a:lnSpc>
                <a:spcPts val="5987"/>
              </a:lnSpc>
            </a:pPr>
            <a:r>
              <a:rPr b="0" lang="en-US" sz="3600" spc="-1" strike="noStrike">
                <a:solidFill>
                  <a:srgbClr val="2bb4d4"/>
                </a:solidFill>
                <a:latin typeface="Montserrat Classic Bold"/>
                <a:ea typeface="DejaVu Sans"/>
              </a:rPr>
              <a:t>P.MAHIMA RATHNAM - S190885</a:t>
            </a:r>
            <a:endParaRPr b="0" lang="en-IN" sz="3600" spc="-1" strike="noStrike">
              <a:latin typeface="Arial"/>
            </a:endParaRPr>
          </a:p>
          <a:p>
            <a:pPr>
              <a:lnSpc>
                <a:spcPts val="5987"/>
              </a:lnSpc>
            </a:pPr>
            <a:r>
              <a:rPr b="0" lang="en-US" sz="3600" spc="-1" strike="noStrike">
                <a:solidFill>
                  <a:srgbClr val="2bb4d4"/>
                </a:solidFill>
                <a:latin typeface="Montserrat Classic Bold"/>
                <a:ea typeface="DejaVu Sans"/>
              </a:rPr>
              <a:t>P.KEERTHI - S190755</a:t>
            </a:r>
            <a:endParaRPr b="0" lang="en-IN" sz="3600" spc="-1" strike="noStrike">
              <a:latin typeface="Arial"/>
            </a:endParaRPr>
          </a:p>
          <a:p>
            <a:pPr>
              <a:lnSpc>
                <a:spcPts val="5987"/>
              </a:lnSpc>
            </a:pPr>
            <a:r>
              <a:rPr b="0" lang="en-US" sz="3600" spc="-1" strike="noStrike">
                <a:solidFill>
                  <a:srgbClr val="2bb4d4"/>
                </a:solidFill>
                <a:latin typeface="Montserrat Classic Bold"/>
                <a:ea typeface="DejaVu Sans"/>
              </a:rPr>
              <a:t>A.MANASA - S190971</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rot="19514400">
            <a:off x="-5690880" y="-3860640"/>
            <a:ext cx="14344560" cy="14344560"/>
          </a:xfrm>
          <a:custGeom>
            <a:avLst/>
            <a:gdLst/>
            <a:ahLst/>
            <a:rect l="l" t="t" r="r" b="b"/>
            <a:pathLst>
              <a:path w="14345355" h="14345355">
                <a:moveTo>
                  <a:pt x="0" y="0"/>
                </a:moveTo>
                <a:lnTo>
                  <a:pt x="14345355" y="0"/>
                </a:lnTo>
                <a:lnTo>
                  <a:pt x="14345355" y="14345355"/>
                </a:lnTo>
                <a:lnTo>
                  <a:pt x="0" y="14345355"/>
                </a:lnTo>
                <a:lnTo>
                  <a:pt x="0" y="0"/>
                </a:lnTo>
                <a:close/>
              </a:path>
            </a:pathLst>
          </a:custGeom>
          <a:blipFill rotWithShape="0">
            <a:blip r:embed="rId1">
              <a:alphaModFix amt="40000"/>
            </a:blip>
            <a:stretch>
              <a:fillRect/>
            </a:stretch>
          </a:blipFill>
          <a:ln>
            <a:noFill/>
          </a:ln>
        </p:spPr>
        <p:style>
          <a:lnRef idx="0"/>
          <a:fillRef idx="0"/>
          <a:effectRef idx="0"/>
          <a:fontRef idx="minor"/>
        </p:style>
      </p:sp>
      <p:sp>
        <p:nvSpPr>
          <p:cNvPr id="45" name="CustomShape 2"/>
          <p:cNvSpPr/>
          <p:nvPr/>
        </p:nvSpPr>
        <p:spPr>
          <a:xfrm rot="19800600">
            <a:off x="12170880" y="-745200"/>
            <a:ext cx="6884640" cy="11054520"/>
          </a:xfrm>
          <a:custGeom>
            <a:avLst/>
            <a:gdLst/>
            <a:ahLst/>
            <a:rect l="l" t="t" r="r" b="b"/>
            <a:pathLst>
              <a:path w="6885296" h="11055409">
                <a:moveTo>
                  <a:pt x="0" y="0"/>
                </a:moveTo>
                <a:lnTo>
                  <a:pt x="6885296" y="0"/>
                </a:lnTo>
                <a:lnTo>
                  <a:pt x="6885296" y="11055409"/>
                </a:lnTo>
                <a:lnTo>
                  <a:pt x="0" y="11055409"/>
                </a:lnTo>
                <a:lnTo>
                  <a:pt x="0" y="0"/>
                </a:lnTo>
                <a:close/>
              </a:path>
            </a:pathLst>
          </a:custGeom>
          <a:blipFill rotWithShape="0">
            <a:blip r:embed="rId2">
              <a:alphaModFix amt="50000"/>
            </a:blip>
            <a:stretch>
              <a:fillRect/>
            </a:stretch>
          </a:blipFill>
          <a:ln>
            <a:noFill/>
          </a:ln>
        </p:spPr>
        <p:style>
          <a:lnRef idx="0"/>
          <a:fillRef idx="0"/>
          <a:effectRef idx="0"/>
          <a:fontRef idx="minor"/>
        </p:style>
      </p:sp>
      <p:sp>
        <p:nvSpPr>
          <p:cNvPr id="46" name="CustomShape 3"/>
          <p:cNvSpPr/>
          <p:nvPr/>
        </p:nvSpPr>
        <p:spPr>
          <a:xfrm>
            <a:off x="855000" y="668880"/>
            <a:ext cx="16577280" cy="8001000"/>
          </a:xfrm>
          <a:prstGeom prst="rect">
            <a:avLst/>
          </a:prstGeom>
          <a:noFill/>
          <a:ln>
            <a:noFill/>
          </a:ln>
        </p:spPr>
        <p:style>
          <a:lnRef idx="0"/>
          <a:fillRef idx="0"/>
          <a:effectRef idx="0"/>
          <a:fontRef idx="minor"/>
        </p:style>
        <p:txBody>
          <a:bodyPr lIns="0" rIns="0" tIns="0" bIns="0">
            <a:spAutoFit/>
          </a:bodyPr>
          <a:p>
            <a:pPr lvl="1" marL="1943280" indent="-970920">
              <a:lnSpc>
                <a:spcPts val="9000"/>
              </a:lnSpc>
              <a:buClr>
                <a:srgbClr val="004aad"/>
              </a:buClr>
              <a:buFont typeface="Arial"/>
              <a:buChar char="•"/>
            </a:pPr>
            <a:r>
              <a:rPr b="0" lang="en-US" sz="4400" spc="-1" strike="noStrike">
                <a:solidFill>
                  <a:srgbClr val="004aad"/>
                </a:solidFill>
                <a:latin typeface="Montserrat Classic Bold"/>
                <a:ea typeface="DejaVu Sans"/>
              </a:rPr>
              <a:t>Introduction</a:t>
            </a:r>
            <a:endParaRPr b="0" lang="en-IN" sz="4400" spc="-1" strike="noStrike">
              <a:latin typeface="Arial"/>
            </a:endParaRPr>
          </a:p>
          <a:p>
            <a:pPr lvl="1" marL="1943280" indent="-970920">
              <a:lnSpc>
                <a:spcPts val="9000"/>
              </a:lnSpc>
              <a:buClr>
                <a:srgbClr val="004aad"/>
              </a:buClr>
              <a:buFont typeface="Arial"/>
              <a:buChar char="•"/>
            </a:pPr>
            <a:r>
              <a:rPr b="0" lang="en-US" sz="4400" spc="-1" strike="noStrike">
                <a:solidFill>
                  <a:srgbClr val="004aad"/>
                </a:solidFill>
                <a:latin typeface="Montserrat Classic Bold"/>
                <a:ea typeface="DejaVu Sans"/>
              </a:rPr>
              <a:t>Abstract</a:t>
            </a:r>
            <a:endParaRPr b="0" lang="en-IN" sz="4400" spc="-1" strike="noStrike">
              <a:latin typeface="Arial"/>
            </a:endParaRPr>
          </a:p>
          <a:p>
            <a:pPr lvl="1" marL="1943280" indent="-970920">
              <a:lnSpc>
                <a:spcPts val="9000"/>
              </a:lnSpc>
              <a:buClr>
                <a:srgbClr val="004aad"/>
              </a:buClr>
              <a:buFont typeface="Arial"/>
              <a:buChar char="•"/>
            </a:pPr>
            <a:r>
              <a:rPr b="0" lang="en-US" sz="4400" spc="-1" strike="noStrike">
                <a:solidFill>
                  <a:srgbClr val="004aad"/>
                </a:solidFill>
                <a:latin typeface="Montserrat Classic Bold"/>
                <a:ea typeface="DejaVu Sans"/>
              </a:rPr>
              <a:t>Existing system and disadvantages</a:t>
            </a:r>
            <a:endParaRPr b="0" lang="en-IN" sz="4400" spc="-1" strike="noStrike">
              <a:latin typeface="Arial"/>
            </a:endParaRPr>
          </a:p>
          <a:p>
            <a:pPr lvl="1" marL="1943280" indent="-970920">
              <a:lnSpc>
                <a:spcPts val="9000"/>
              </a:lnSpc>
              <a:buClr>
                <a:srgbClr val="004aad"/>
              </a:buClr>
              <a:buFont typeface="Arial"/>
              <a:buChar char="•"/>
            </a:pPr>
            <a:r>
              <a:rPr b="0" lang="en-US" sz="4400" spc="-1" strike="noStrike">
                <a:solidFill>
                  <a:srgbClr val="004aad"/>
                </a:solidFill>
                <a:latin typeface="Montserrat Classic Bold"/>
                <a:ea typeface="DejaVu Sans"/>
              </a:rPr>
              <a:t>Proposed system and advantages</a:t>
            </a:r>
            <a:endParaRPr b="0" lang="en-IN" sz="4400" spc="-1" strike="noStrike">
              <a:latin typeface="Arial"/>
            </a:endParaRPr>
          </a:p>
          <a:p>
            <a:pPr lvl="1" marL="1943280" indent="-970920">
              <a:lnSpc>
                <a:spcPts val="9000"/>
              </a:lnSpc>
              <a:buClr>
                <a:srgbClr val="004aad"/>
              </a:buClr>
              <a:buFont typeface="Arial"/>
              <a:buChar char="•"/>
            </a:pPr>
            <a:r>
              <a:rPr b="0" lang="en-US" sz="4400" spc="-1" strike="noStrike">
                <a:solidFill>
                  <a:srgbClr val="004aad"/>
                </a:solidFill>
                <a:latin typeface="Montserrat Classic Bold"/>
                <a:ea typeface="DejaVu Sans"/>
              </a:rPr>
              <a:t>Project details</a:t>
            </a:r>
            <a:endParaRPr b="0" lang="en-IN" sz="4400" spc="-1" strike="noStrike">
              <a:latin typeface="Arial"/>
            </a:endParaRPr>
          </a:p>
          <a:p>
            <a:pPr lvl="1" marL="1943280" indent="-970920">
              <a:lnSpc>
                <a:spcPts val="9000"/>
              </a:lnSpc>
              <a:buClr>
                <a:srgbClr val="004aad"/>
              </a:buClr>
              <a:buFont typeface="Arial"/>
              <a:buChar char="•"/>
            </a:pPr>
            <a:r>
              <a:rPr b="0" lang="en-US" sz="4400" spc="-1" strike="noStrike">
                <a:solidFill>
                  <a:srgbClr val="004aad"/>
                </a:solidFill>
                <a:latin typeface="Montserrat Classic Bold"/>
                <a:ea typeface="DejaVu Sans"/>
              </a:rPr>
              <a:t>Conclusion</a:t>
            </a:r>
            <a:endParaRPr b="0" lang="en-IN" sz="4400" spc="-1" strike="noStrike">
              <a:latin typeface="Arial"/>
            </a:endParaRPr>
          </a:p>
          <a:p>
            <a:pPr>
              <a:lnSpc>
                <a:spcPts val="9000"/>
              </a:lnSpc>
            </a:pP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CustomShape 1"/>
          <p:cNvSpPr/>
          <p:nvPr/>
        </p:nvSpPr>
        <p:spPr>
          <a:xfrm rot="19514400">
            <a:off x="-5690880" y="-3860640"/>
            <a:ext cx="14344560" cy="14344560"/>
          </a:xfrm>
          <a:custGeom>
            <a:avLst/>
            <a:gdLst/>
            <a:ahLst/>
            <a:rect l="l" t="t" r="r" b="b"/>
            <a:pathLst>
              <a:path w="14345355" h="14345355">
                <a:moveTo>
                  <a:pt x="0" y="0"/>
                </a:moveTo>
                <a:lnTo>
                  <a:pt x="14345355" y="0"/>
                </a:lnTo>
                <a:lnTo>
                  <a:pt x="14345355" y="14345355"/>
                </a:lnTo>
                <a:lnTo>
                  <a:pt x="0" y="14345355"/>
                </a:lnTo>
                <a:lnTo>
                  <a:pt x="0" y="0"/>
                </a:lnTo>
                <a:close/>
              </a:path>
            </a:pathLst>
          </a:custGeom>
          <a:blipFill rotWithShape="0">
            <a:blip r:embed="rId1">
              <a:alphaModFix amt="40000"/>
            </a:blip>
            <a:stretch>
              <a:fillRect/>
            </a:stretch>
          </a:blipFill>
          <a:ln>
            <a:noFill/>
          </a:ln>
        </p:spPr>
        <p:style>
          <a:lnRef idx="0"/>
          <a:fillRef idx="0"/>
          <a:effectRef idx="0"/>
          <a:fontRef idx="minor"/>
        </p:style>
      </p:sp>
      <p:sp>
        <p:nvSpPr>
          <p:cNvPr id="48" name="CustomShape 2"/>
          <p:cNvSpPr/>
          <p:nvPr/>
        </p:nvSpPr>
        <p:spPr>
          <a:xfrm rot="19800600">
            <a:off x="12170880" y="-745200"/>
            <a:ext cx="6884640" cy="11054520"/>
          </a:xfrm>
          <a:custGeom>
            <a:avLst/>
            <a:gdLst/>
            <a:ahLst/>
            <a:rect l="l" t="t" r="r" b="b"/>
            <a:pathLst>
              <a:path w="6885296" h="11055409">
                <a:moveTo>
                  <a:pt x="0" y="0"/>
                </a:moveTo>
                <a:lnTo>
                  <a:pt x="6885296" y="0"/>
                </a:lnTo>
                <a:lnTo>
                  <a:pt x="6885296" y="11055409"/>
                </a:lnTo>
                <a:lnTo>
                  <a:pt x="0" y="11055409"/>
                </a:lnTo>
                <a:lnTo>
                  <a:pt x="0" y="0"/>
                </a:lnTo>
                <a:close/>
              </a:path>
            </a:pathLst>
          </a:custGeom>
          <a:blipFill rotWithShape="0">
            <a:blip r:embed="rId2">
              <a:alphaModFix amt="50000"/>
            </a:blip>
            <a:stretch>
              <a:fillRect/>
            </a:stretch>
          </a:blipFill>
          <a:ln>
            <a:noFill/>
          </a:ln>
        </p:spPr>
        <p:style>
          <a:lnRef idx="0"/>
          <a:fillRef idx="0"/>
          <a:effectRef idx="0"/>
          <a:fontRef idx="minor"/>
        </p:style>
      </p:sp>
      <p:sp>
        <p:nvSpPr>
          <p:cNvPr id="49" name="CustomShape 3"/>
          <p:cNvSpPr/>
          <p:nvPr/>
        </p:nvSpPr>
        <p:spPr>
          <a:xfrm>
            <a:off x="1028880" y="162000"/>
            <a:ext cx="13348080" cy="1143000"/>
          </a:xfrm>
          <a:prstGeom prst="rect">
            <a:avLst/>
          </a:prstGeom>
          <a:noFill/>
          <a:ln>
            <a:noFill/>
          </a:ln>
        </p:spPr>
        <p:style>
          <a:lnRef idx="0"/>
          <a:fillRef idx="0"/>
          <a:effectRef idx="0"/>
          <a:fontRef idx="minor"/>
        </p:style>
        <p:txBody>
          <a:bodyPr lIns="0" rIns="0" tIns="0" bIns="0">
            <a:spAutoFit/>
          </a:bodyPr>
          <a:p>
            <a:pPr>
              <a:lnSpc>
                <a:spcPts val="9000"/>
              </a:lnSpc>
            </a:pPr>
            <a:r>
              <a:rPr b="0" lang="en-US" sz="8000" spc="-1" strike="noStrike" u="sng">
                <a:solidFill>
                  <a:srgbClr val="004aad"/>
                </a:solidFill>
                <a:uFillTx/>
                <a:latin typeface="Montserrat Classic Bold"/>
                <a:ea typeface="DejaVu Sans"/>
              </a:rPr>
              <a:t>INTRODUCTION:</a:t>
            </a:r>
            <a:endParaRPr b="0" lang="en-IN" sz="8000" spc="-1" strike="noStrike">
              <a:latin typeface="Arial"/>
            </a:endParaRPr>
          </a:p>
        </p:txBody>
      </p:sp>
      <p:sp>
        <p:nvSpPr>
          <p:cNvPr id="50" name="CustomShape 4"/>
          <p:cNvSpPr/>
          <p:nvPr/>
        </p:nvSpPr>
        <p:spPr>
          <a:xfrm>
            <a:off x="514440" y="1200240"/>
            <a:ext cx="17258760" cy="7315200"/>
          </a:xfrm>
          <a:prstGeom prst="rect">
            <a:avLst/>
          </a:prstGeom>
          <a:noFill/>
          <a:ln>
            <a:noFill/>
          </a:ln>
        </p:spPr>
        <p:style>
          <a:lnRef idx="0"/>
          <a:fillRef idx="0"/>
          <a:effectRef idx="0"/>
          <a:fontRef idx="minor"/>
        </p:style>
        <p:txBody>
          <a:bodyPr lIns="0" rIns="0" tIns="0" bIns="0">
            <a:spAutoFit/>
          </a:bodyPr>
          <a:p>
            <a:pPr lvl="1" marL="971640" indent="-484920">
              <a:lnSpc>
                <a:spcPts val="7200"/>
              </a:lnSpc>
              <a:buClr>
                <a:srgbClr val="2e2e2e"/>
              </a:buClr>
              <a:buFont typeface="Arial"/>
              <a:buChar char="•"/>
            </a:pPr>
            <a:r>
              <a:rPr b="0" lang="en-US" sz="3600" spc="-1" strike="noStrike">
                <a:solidFill>
                  <a:srgbClr val="2e2e2e"/>
                </a:solidFill>
                <a:latin typeface="Montserrat Classic"/>
                <a:ea typeface="DejaVu Sans"/>
              </a:rPr>
              <a:t>Clickbait is a form of deceptive content designed to attract attention and entice users to click on a link to a particular web page. </a:t>
            </a:r>
            <a:endParaRPr b="0" lang="en-IN" sz="3600" spc="-1" strike="noStrike">
              <a:latin typeface="Arial"/>
            </a:endParaRPr>
          </a:p>
          <a:p>
            <a:pPr lvl="1" marL="971640" indent="-484920">
              <a:lnSpc>
                <a:spcPts val="7200"/>
              </a:lnSpc>
              <a:buClr>
                <a:srgbClr val="2e2e2e"/>
              </a:buClr>
              <a:buFont typeface="Arial"/>
              <a:buChar char="•"/>
            </a:pPr>
            <a:r>
              <a:rPr b="0" lang="en-US" sz="3600" spc="-1" strike="noStrike">
                <a:solidFill>
                  <a:srgbClr val="2e2e2e"/>
                </a:solidFill>
                <a:latin typeface="Montserrat Classic"/>
                <a:ea typeface="DejaVu Sans"/>
              </a:rPr>
              <a:t>Often, clickbait headlines exploit curiosity gaps or use exaggerated claims to drive traffic, which can result in disappointing user experiences. </a:t>
            </a:r>
            <a:endParaRPr b="0" lang="en-IN" sz="3600" spc="-1" strike="noStrike">
              <a:latin typeface="Arial"/>
            </a:endParaRPr>
          </a:p>
          <a:p>
            <a:pPr lvl="1" marL="971640" indent="-484920">
              <a:lnSpc>
                <a:spcPts val="7200"/>
              </a:lnSpc>
              <a:buClr>
                <a:srgbClr val="2e2e2e"/>
              </a:buClr>
              <a:buFont typeface="Arial"/>
              <a:buChar char="•"/>
            </a:pPr>
            <a:r>
              <a:rPr b="0" lang="en-US" sz="3600" spc="-1" strike="noStrike">
                <a:solidFill>
                  <a:srgbClr val="2e2e2e"/>
                </a:solidFill>
                <a:latin typeface="Montserrat Classic"/>
                <a:ea typeface="DejaVu Sans"/>
              </a:rPr>
              <a:t>Effective classification of clickbait content is essential for maintaining content quality and user trust. Machine learning (ML) provides powerful tools for automating the detection of clickbait content.</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CustomShape 1"/>
          <p:cNvSpPr/>
          <p:nvPr/>
        </p:nvSpPr>
        <p:spPr>
          <a:xfrm rot="19514400">
            <a:off x="-5790600" y="-4593960"/>
            <a:ext cx="14344560" cy="14344560"/>
          </a:xfrm>
          <a:custGeom>
            <a:avLst/>
            <a:gdLst/>
            <a:ahLst/>
            <a:rect l="l" t="t" r="r" b="b"/>
            <a:pathLst>
              <a:path w="14345355" h="14345355">
                <a:moveTo>
                  <a:pt x="0" y="0"/>
                </a:moveTo>
                <a:lnTo>
                  <a:pt x="14345355" y="0"/>
                </a:lnTo>
                <a:lnTo>
                  <a:pt x="14345355" y="14345355"/>
                </a:lnTo>
                <a:lnTo>
                  <a:pt x="0" y="14345355"/>
                </a:lnTo>
                <a:lnTo>
                  <a:pt x="0" y="0"/>
                </a:lnTo>
                <a:close/>
              </a:path>
            </a:pathLst>
          </a:custGeom>
          <a:blipFill rotWithShape="0">
            <a:blip r:embed="rId1">
              <a:alphaModFix amt="40000"/>
            </a:blip>
            <a:stretch>
              <a:fillRect/>
            </a:stretch>
          </a:blipFill>
          <a:ln>
            <a:noFill/>
          </a:ln>
        </p:spPr>
        <p:style>
          <a:lnRef idx="0"/>
          <a:fillRef idx="0"/>
          <a:effectRef idx="0"/>
          <a:fontRef idx="minor"/>
        </p:style>
      </p:sp>
      <p:sp>
        <p:nvSpPr>
          <p:cNvPr id="52" name="CustomShape 2"/>
          <p:cNvSpPr/>
          <p:nvPr/>
        </p:nvSpPr>
        <p:spPr>
          <a:xfrm rot="19800600">
            <a:off x="12170880" y="-745200"/>
            <a:ext cx="6884640" cy="11054520"/>
          </a:xfrm>
          <a:custGeom>
            <a:avLst/>
            <a:gdLst/>
            <a:ahLst/>
            <a:rect l="l" t="t" r="r" b="b"/>
            <a:pathLst>
              <a:path w="6885296" h="11055409">
                <a:moveTo>
                  <a:pt x="0" y="0"/>
                </a:moveTo>
                <a:lnTo>
                  <a:pt x="6885296" y="0"/>
                </a:lnTo>
                <a:lnTo>
                  <a:pt x="6885296" y="11055409"/>
                </a:lnTo>
                <a:lnTo>
                  <a:pt x="0" y="11055409"/>
                </a:lnTo>
                <a:lnTo>
                  <a:pt x="0" y="0"/>
                </a:lnTo>
                <a:close/>
              </a:path>
            </a:pathLst>
          </a:custGeom>
          <a:blipFill rotWithShape="0">
            <a:blip r:embed="rId2">
              <a:alphaModFix amt="50000"/>
            </a:blip>
            <a:stretch>
              <a:fillRect/>
            </a:stretch>
          </a:blipFill>
          <a:ln>
            <a:noFill/>
          </a:ln>
        </p:spPr>
        <p:style>
          <a:lnRef idx="0"/>
          <a:fillRef idx="0"/>
          <a:effectRef idx="0"/>
          <a:fontRef idx="minor"/>
        </p:style>
      </p:sp>
      <p:sp>
        <p:nvSpPr>
          <p:cNvPr id="53" name="CustomShape 3"/>
          <p:cNvSpPr/>
          <p:nvPr/>
        </p:nvSpPr>
        <p:spPr>
          <a:xfrm>
            <a:off x="1382040" y="504720"/>
            <a:ext cx="8839440" cy="1143000"/>
          </a:xfrm>
          <a:prstGeom prst="rect">
            <a:avLst/>
          </a:prstGeom>
          <a:noFill/>
          <a:ln>
            <a:noFill/>
          </a:ln>
        </p:spPr>
        <p:style>
          <a:lnRef idx="0"/>
          <a:fillRef idx="0"/>
          <a:effectRef idx="0"/>
          <a:fontRef idx="minor"/>
        </p:style>
        <p:txBody>
          <a:bodyPr lIns="0" rIns="0" tIns="0" bIns="0">
            <a:spAutoFit/>
          </a:bodyPr>
          <a:p>
            <a:pPr>
              <a:lnSpc>
                <a:spcPts val="9000"/>
              </a:lnSpc>
            </a:pPr>
            <a:r>
              <a:rPr b="0" lang="en-US" sz="8000" spc="-1" strike="noStrike" u="sng">
                <a:solidFill>
                  <a:srgbClr val="004aad"/>
                </a:solidFill>
                <a:uFillTx/>
                <a:latin typeface="Montserrat Classic Bold"/>
                <a:ea typeface="DejaVu Sans"/>
              </a:rPr>
              <a:t>ABSTRACT:</a:t>
            </a:r>
            <a:endParaRPr b="0" lang="en-IN" sz="8000" spc="-1" strike="noStrike">
              <a:latin typeface="Arial"/>
            </a:endParaRPr>
          </a:p>
        </p:txBody>
      </p:sp>
      <p:sp>
        <p:nvSpPr>
          <p:cNvPr id="54" name="CustomShape 4"/>
          <p:cNvSpPr/>
          <p:nvPr/>
        </p:nvSpPr>
        <p:spPr>
          <a:xfrm>
            <a:off x="362880" y="1775160"/>
            <a:ext cx="16895880" cy="7150680"/>
          </a:xfrm>
          <a:prstGeom prst="rect">
            <a:avLst/>
          </a:prstGeom>
          <a:noFill/>
          <a:ln>
            <a:noFill/>
          </a:ln>
        </p:spPr>
        <p:style>
          <a:lnRef idx="0"/>
          <a:fillRef idx="0"/>
          <a:effectRef idx="0"/>
          <a:fontRef idx="minor"/>
        </p:style>
        <p:txBody>
          <a:bodyPr lIns="0" rIns="0" tIns="0" bIns="0">
            <a:spAutoFit/>
          </a:bodyPr>
          <a:p>
            <a:pPr>
              <a:lnSpc>
                <a:spcPts val="7038"/>
              </a:lnSpc>
            </a:pPr>
            <a:r>
              <a:rPr b="0" lang="en-US" sz="3600" spc="-1" strike="noStrike">
                <a:solidFill>
                  <a:srgbClr val="2e2e2e"/>
                </a:solidFill>
                <a:latin typeface="Montserrat Classic"/>
                <a:ea typeface="DejaVu Sans"/>
              </a:rPr>
              <a:t>                     </a:t>
            </a:r>
            <a:r>
              <a:rPr b="0" lang="en-US" sz="3600" spc="-1" strike="noStrike">
                <a:solidFill>
                  <a:srgbClr val="2e2e2e"/>
                </a:solidFill>
                <a:latin typeface="Montserrat Classic"/>
                <a:ea typeface="DejaVu Sans"/>
              </a:rPr>
              <a:t>Clickbait headlines are designed to attract attention and entice users to click on a link, often at the expense of providing misleading or exaggerated information.This study explores the application of ML techniques for the automated classification of clickbait headlines. We collect and preprocess a dataset of labeled headlines, converting textual data into numerical features using methods such as Term Frequency-Inverse Document Frequency (TF-IDF) and word embeddings. </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rot="19514400">
            <a:off x="-6144120" y="-3927240"/>
            <a:ext cx="14344560" cy="14344560"/>
          </a:xfrm>
          <a:custGeom>
            <a:avLst/>
            <a:gdLst/>
            <a:ahLst/>
            <a:rect l="l" t="t" r="r" b="b"/>
            <a:pathLst>
              <a:path w="14345355" h="14345355">
                <a:moveTo>
                  <a:pt x="0" y="0"/>
                </a:moveTo>
                <a:lnTo>
                  <a:pt x="14345356" y="0"/>
                </a:lnTo>
                <a:lnTo>
                  <a:pt x="14345356" y="14345356"/>
                </a:lnTo>
                <a:lnTo>
                  <a:pt x="0" y="14345356"/>
                </a:lnTo>
                <a:lnTo>
                  <a:pt x="0" y="0"/>
                </a:lnTo>
                <a:close/>
              </a:path>
            </a:pathLst>
          </a:custGeom>
          <a:blipFill rotWithShape="0">
            <a:blip r:embed="rId1">
              <a:alphaModFix amt="40000"/>
            </a:blip>
            <a:stretch>
              <a:fillRect/>
            </a:stretch>
          </a:blipFill>
          <a:ln>
            <a:noFill/>
          </a:ln>
        </p:spPr>
        <p:style>
          <a:lnRef idx="0"/>
          <a:fillRef idx="0"/>
          <a:effectRef idx="0"/>
          <a:fontRef idx="minor"/>
        </p:style>
      </p:sp>
      <p:sp>
        <p:nvSpPr>
          <p:cNvPr id="56" name="CustomShape 2"/>
          <p:cNvSpPr/>
          <p:nvPr/>
        </p:nvSpPr>
        <p:spPr>
          <a:xfrm rot="19800600">
            <a:off x="12170880" y="-745200"/>
            <a:ext cx="6884640" cy="11054520"/>
          </a:xfrm>
          <a:custGeom>
            <a:avLst/>
            <a:gdLst/>
            <a:ahLst/>
            <a:rect l="l" t="t" r="r" b="b"/>
            <a:pathLst>
              <a:path w="6885296" h="11055409">
                <a:moveTo>
                  <a:pt x="0" y="0"/>
                </a:moveTo>
                <a:lnTo>
                  <a:pt x="6885296" y="0"/>
                </a:lnTo>
                <a:lnTo>
                  <a:pt x="6885296" y="11055409"/>
                </a:lnTo>
                <a:lnTo>
                  <a:pt x="0" y="11055409"/>
                </a:lnTo>
                <a:lnTo>
                  <a:pt x="0" y="0"/>
                </a:lnTo>
                <a:close/>
              </a:path>
            </a:pathLst>
          </a:custGeom>
          <a:blipFill rotWithShape="0">
            <a:blip r:embed="rId2">
              <a:alphaModFix amt="50000"/>
            </a:blip>
            <a:stretch>
              <a:fillRect/>
            </a:stretch>
          </a:blipFill>
          <a:ln>
            <a:noFill/>
          </a:ln>
        </p:spPr>
        <p:style>
          <a:lnRef idx="0"/>
          <a:fillRef idx="0"/>
          <a:effectRef idx="0"/>
          <a:fontRef idx="minor"/>
        </p:style>
      </p:sp>
      <p:sp>
        <p:nvSpPr>
          <p:cNvPr id="57" name="CustomShape 3"/>
          <p:cNvSpPr/>
          <p:nvPr/>
        </p:nvSpPr>
        <p:spPr>
          <a:xfrm>
            <a:off x="576000" y="630360"/>
            <a:ext cx="16682400" cy="6664320"/>
          </a:xfrm>
          <a:prstGeom prst="rect">
            <a:avLst/>
          </a:prstGeom>
          <a:noFill/>
          <a:ln>
            <a:noFill/>
          </a:ln>
        </p:spPr>
        <p:style>
          <a:lnRef idx="0"/>
          <a:fillRef idx="0"/>
          <a:effectRef idx="0"/>
          <a:fontRef idx="minor"/>
        </p:style>
        <p:txBody>
          <a:bodyPr lIns="0" rIns="0" tIns="0" bIns="0">
            <a:spAutoFit/>
          </a:bodyPr>
          <a:p>
            <a:pPr>
              <a:lnSpc>
                <a:spcPts val="6559"/>
              </a:lnSpc>
            </a:pPr>
            <a:r>
              <a:rPr b="0" lang="en-US" sz="3600" spc="-1" strike="noStrike">
                <a:solidFill>
                  <a:srgbClr val="2e2e2e"/>
                </a:solidFill>
                <a:latin typeface="Montserrat Classic"/>
                <a:ea typeface="DejaVu Sans"/>
              </a:rPr>
              <a:t>                           </a:t>
            </a:r>
            <a:r>
              <a:rPr b="0" lang="en-US" sz="3600" spc="-1" strike="noStrike">
                <a:solidFill>
                  <a:srgbClr val="2e2e2e"/>
                </a:solidFill>
                <a:latin typeface="Montserrat Classic"/>
                <a:ea typeface="DejaVu Sans"/>
              </a:rPr>
              <a:t>Various ML models, including Logistic Regression, Naive Bayes, Support Vector Machines (SVM), and deep learning architectures  are evaluated for their effectiveness in distinguishing clickbait from non-clickbait content. Performance is assessed using metrics like accuracy, precision, recall, and F1-score. Our results demonstrate that advanced ML models can achieve high accuracy in clickbait detection. The study also discusses the challenges and future directions in enhancing model robustness and handling evolving clickbait strategies.</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rot="19514400">
            <a:off x="-5690880" y="-3860640"/>
            <a:ext cx="14344560" cy="14344560"/>
          </a:xfrm>
          <a:custGeom>
            <a:avLst/>
            <a:gdLst/>
            <a:ahLst/>
            <a:rect l="l" t="t" r="r" b="b"/>
            <a:pathLst>
              <a:path w="14345355" h="14345355">
                <a:moveTo>
                  <a:pt x="0" y="0"/>
                </a:moveTo>
                <a:lnTo>
                  <a:pt x="14345355" y="0"/>
                </a:lnTo>
                <a:lnTo>
                  <a:pt x="14345355" y="14345355"/>
                </a:lnTo>
                <a:lnTo>
                  <a:pt x="0" y="14345355"/>
                </a:lnTo>
                <a:lnTo>
                  <a:pt x="0" y="0"/>
                </a:lnTo>
                <a:close/>
              </a:path>
            </a:pathLst>
          </a:custGeom>
          <a:blipFill rotWithShape="0">
            <a:blip r:embed="rId1">
              <a:alphaModFix amt="40000"/>
            </a:blip>
            <a:stretch>
              <a:fillRect/>
            </a:stretch>
          </a:blipFill>
          <a:ln>
            <a:noFill/>
          </a:ln>
        </p:spPr>
        <p:style>
          <a:lnRef idx="0"/>
          <a:fillRef idx="0"/>
          <a:effectRef idx="0"/>
          <a:fontRef idx="minor"/>
        </p:style>
      </p:sp>
      <p:sp>
        <p:nvSpPr>
          <p:cNvPr id="59" name="CustomShape 2"/>
          <p:cNvSpPr/>
          <p:nvPr/>
        </p:nvSpPr>
        <p:spPr>
          <a:xfrm rot="19800600">
            <a:off x="12170880" y="-745200"/>
            <a:ext cx="6884640" cy="11054520"/>
          </a:xfrm>
          <a:custGeom>
            <a:avLst/>
            <a:gdLst/>
            <a:ahLst/>
            <a:rect l="l" t="t" r="r" b="b"/>
            <a:pathLst>
              <a:path w="6885296" h="11055409">
                <a:moveTo>
                  <a:pt x="0" y="0"/>
                </a:moveTo>
                <a:lnTo>
                  <a:pt x="6885296" y="0"/>
                </a:lnTo>
                <a:lnTo>
                  <a:pt x="6885296" y="11055409"/>
                </a:lnTo>
                <a:lnTo>
                  <a:pt x="0" y="11055409"/>
                </a:lnTo>
                <a:lnTo>
                  <a:pt x="0" y="0"/>
                </a:lnTo>
                <a:close/>
              </a:path>
            </a:pathLst>
          </a:custGeom>
          <a:blipFill rotWithShape="0">
            <a:blip r:embed="rId2">
              <a:alphaModFix amt="50000"/>
            </a:blip>
            <a:stretch>
              <a:fillRect/>
            </a:stretch>
          </a:blipFill>
          <a:ln>
            <a:noFill/>
          </a:ln>
        </p:spPr>
        <p:style>
          <a:lnRef idx="0"/>
          <a:fillRef idx="0"/>
          <a:effectRef idx="0"/>
          <a:fontRef idx="minor"/>
        </p:style>
      </p:sp>
      <p:sp>
        <p:nvSpPr>
          <p:cNvPr id="60" name="CustomShape 3"/>
          <p:cNvSpPr/>
          <p:nvPr/>
        </p:nvSpPr>
        <p:spPr>
          <a:xfrm>
            <a:off x="438840" y="469080"/>
            <a:ext cx="17409600" cy="1143000"/>
          </a:xfrm>
          <a:prstGeom prst="rect">
            <a:avLst/>
          </a:prstGeom>
          <a:noFill/>
          <a:ln>
            <a:noFill/>
          </a:ln>
        </p:spPr>
        <p:style>
          <a:lnRef idx="0"/>
          <a:fillRef idx="0"/>
          <a:effectRef idx="0"/>
          <a:fontRef idx="minor"/>
        </p:style>
        <p:txBody>
          <a:bodyPr lIns="0" rIns="0" tIns="0" bIns="0">
            <a:spAutoFit/>
          </a:bodyPr>
          <a:p>
            <a:pPr>
              <a:lnSpc>
                <a:spcPts val="9000"/>
              </a:lnSpc>
            </a:pPr>
            <a:r>
              <a:rPr b="0" lang="en-US" sz="6600" spc="-1" strike="noStrike" u="sng">
                <a:solidFill>
                  <a:srgbClr val="004aad"/>
                </a:solidFill>
                <a:uFillTx/>
                <a:latin typeface="Montserrat Classic Bold"/>
                <a:ea typeface="DejaVu Sans"/>
              </a:rPr>
              <a:t>EXISTING SYSTEM AND DISADVANTAGES:</a:t>
            </a:r>
            <a:endParaRPr b="0" lang="en-IN" sz="6600" spc="-1" strike="noStrike">
              <a:latin typeface="Arial"/>
            </a:endParaRPr>
          </a:p>
        </p:txBody>
      </p:sp>
      <p:sp>
        <p:nvSpPr>
          <p:cNvPr id="61" name="CustomShape 4"/>
          <p:cNvSpPr/>
          <p:nvPr/>
        </p:nvSpPr>
        <p:spPr>
          <a:xfrm>
            <a:off x="504000" y="2012040"/>
            <a:ext cx="17409600" cy="7131960"/>
          </a:xfrm>
          <a:prstGeom prst="rect">
            <a:avLst/>
          </a:prstGeom>
          <a:noFill/>
          <a:ln>
            <a:noFill/>
          </a:ln>
        </p:spPr>
        <p:style>
          <a:lnRef idx="0"/>
          <a:fillRef idx="0"/>
          <a:effectRef idx="0"/>
          <a:fontRef idx="minor"/>
        </p:style>
        <p:txBody>
          <a:bodyPr lIns="0" rIns="0" tIns="0" bIns="0">
            <a:spAutoFit/>
          </a:bodyPr>
          <a:p>
            <a:pPr>
              <a:lnSpc>
                <a:spcPts val="6080"/>
              </a:lnSpc>
            </a:pPr>
            <a:r>
              <a:rPr b="0" lang="en-US" sz="3800" spc="-1" strike="noStrike">
                <a:solidFill>
                  <a:srgbClr val="2e2e2e"/>
                </a:solidFill>
                <a:latin typeface="Montserrat Classic"/>
                <a:ea typeface="DejaVu Sans"/>
              </a:rPr>
              <a:t> </a:t>
            </a:r>
            <a:r>
              <a:rPr b="0" lang="en-US" sz="3600" spc="-1" strike="noStrike">
                <a:solidFill>
                  <a:srgbClr val="2e2e2e"/>
                </a:solidFill>
                <a:latin typeface="Montserrat Classic"/>
                <a:ea typeface="DejaVu Sans"/>
              </a:rPr>
              <a:t>These systems use classic algorithms like Logistic RegressionDecision Trees, and Random Forests for classification tasks.While effective in structured environments, traditional models often struggle with generalizing to new data due to the limitations of manually crafted features. Early methods relied heavily on manually crafted features such as word frequency, headline length, presence of sensational words, and punctuation marks.</a:t>
            </a:r>
            <a:endParaRPr b="0" lang="en-IN" sz="3600" spc="-1" strike="noStrike">
              <a:latin typeface="Arial"/>
            </a:endParaRPr>
          </a:p>
          <a:p>
            <a:pPr>
              <a:lnSpc>
                <a:spcPts val="4000"/>
              </a:lnSpc>
            </a:pPr>
            <a:endParaRPr b="0" lang="en-IN" sz="3600" spc="-1" strike="noStrike">
              <a:latin typeface="Arial"/>
            </a:endParaRPr>
          </a:p>
          <a:p>
            <a:pPr marL="216000" indent="-215640">
              <a:lnSpc>
                <a:spcPts val="4640"/>
              </a:lnSpc>
              <a:buClr>
                <a:srgbClr val="2e2e2e"/>
              </a:buClr>
              <a:buFont typeface="Wingdings" charset="2"/>
              <a:buChar char=""/>
            </a:pPr>
            <a:r>
              <a:rPr b="0" lang="en-US" sz="3600" spc="-1" strike="noStrike">
                <a:solidFill>
                  <a:srgbClr val="2e2e2e"/>
                </a:solidFill>
                <a:latin typeface="Montserrat Classic Bold"/>
                <a:ea typeface="DejaVu Sans"/>
              </a:rPr>
              <a:t>Time consuming</a:t>
            </a:r>
            <a:endParaRPr b="0" lang="en-IN" sz="3600" spc="-1" strike="noStrike">
              <a:latin typeface="Arial"/>
            </a:endParaRPr>
          </a:p>
          <a:p>
            <a:pPr marL="216000" indent="-215640">
              <a:lnSpc>
                <a:spcPts val="4958"/>
              </a:lnSpc>
              <a:buClr>
                <a:srgbClr val="2e2e2e"/>
              </a:buClr>
              <a:buFont typeface="Wingdings" charset="2"/>
              <a:buChar char=""/>
            </a:pPr>
            <a:r>
              <a:rPr b="0" lang="en-US" sz="3600" spc="-1" strike="noStrike">
                <a:solidFill>
                  <a:srgbClr val="2e2e2e"/>
                </a:solidFill>
                <a:latin typeface="Montserrat Classic Bold"/>
                <a:ea typeface="DejaVu Sans"/>
              </a:rPr>
              <a:t>Less Accurate</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CustomShape 1"/>
          <p:cNvSpPr/>
          <p:nvPr/>
        </p:nvSpPr>
        <p:spPr>
          <a:xfrm rot="19514400">
            <a:off x="-6144120" y="-4708080"/>
            <a:ext cx="14344560" cy="14344560"/>
          </a:xfrm>
          <a:custGeom>
            <a:avLst/>
            <a:gdLst/>
            <a:ahLst/>
            <a:rect l="l" t="t" r="r" b="b"/>
            <a:pathLst>
              <a:path w="14345355" h="14345355">
                <a:moveTo>
                  <a:pt x="0" y="0"/>
                </a:moveTo>
                <a:lnTo>
                  <a:pt x="14345356" y="0"/>
                </a:lnTo>
                <a:lnTo>
                  <a:pt x="14345356" y="14345355"/>
                </a:lnTo>
                <a:lnTo>
                  <a:pt x="0" y="14345355"/>
                </a:lnTo>
                <a:lnTo>
                  <a:pt x="0" y="0"/>
                </a:lnTo>
                <a:close/>
              </a:path>
            </a:pathLst>
          </a:custGeom>
          <a:blipFill rotWithShape="0">
            <a:blip r:embed="rId1">
              <a:alphaModFix amt="40000"/>
            </a:blip>
            <a:stretch>
              <a:fillRect/>
            </a:stretch>
          </a:blipFill>
          <a:ln>
            <a:noFill/>
          </a:ln>
        </p:spPr>
        <p:style>
          <a:lnRef idx="0"/>
          <a:fillRef idx="0"/>
          <a:effectRef idx="0"/>
          <a:fontRef idx="minor"/>
        </p:style>
      </p:sp>
      <p:sp>
        <p:nvSpPr>
          <p:cNvPr id="63" name="CustomShape 2"/>
          <p:cNvSpPr/>
          <p:nvPr/>
        </p:nvSpPr>
        <p:spPr>
          <a:xfrm rot="19800600">
            <a:off x="12170880" y="-745200"/>
            <a:ext cx="6884640" cy="11054520"/>
          </a:xfrm>
          <a:custGeom>
            <a:avLst/>
            <a:gdLst/>
            <a:ahLst/>
            <a:rect l="l" t="t" r="r" b="b"/>
            <a:pathLst>
              <a:path w="6885296" h="11055409">
                <a:moveTo>
                  <a:pt x="0" y="0"/>
                </a:moveTo>
                <a:lnTo>
                  <a:pt x="6885296" y="0"/>
                </a:lnTo>
                <a:lnTo>
                  <a:pt x="6885296" y="11055409"/>
                </a:lnTo>
                <a:lnTo>
                  <a:pt x="0" y="11055409"/>
                </a:lnTo>
                <a:lnTo>
                  <a:pt x="0" y="0"/>
                </a:lnTo>
                <a:close/>
              </a:path>
            </a:pathLst>
          </a:custGeom>
          <a:blipFill rotWithShape="0">
            <a:blip r:embed="rId2">
              <a:alphaModFix amt="50000"/>
            </a:blip>
            <a:stretch>
              <a:fillRect/>
            </a:stretch>
          </a:blipFill>
          <a:ln>
            <a:noFill/>
          </a:ln>
        </p:spPr>
        <p:style>
          <a:lnRef idx="0"/>
          <a:fillRef idx="0"/>
          <a:effectRef idx="0"/>
          <a:fontRef idx="minor"/>
        </p:style>
      </p:sp>
      <p:sp>
        <p:nvSpPr>
          <p:cNvPr id="64" name="CustomShape 3"/>
          <p:cNvSpPr/>
          <p:nvPr/>
        </p:nvSpPr>
        <p:spPr>
          <a:xfrm>
            <a:off x="263160" y="225720"/>
            <a:ext cx="17258760" cy="1092240"/>
          </a:xfrm>
          <a:prstGeom prst="rect">
            <a:avLst/>
          </a:prstGeom>
          <a:noFill/>
          <a:ln>
            <a:noFill/>
          </a:ln>
        </p:spPr>
        <p:style>
          <a:lnRef idx="0"/>
          <a:fillRef idx="0"/>
          <a:effectRef idx="0"/>
          <a:fontRef idx="minor"/>
        </p:style>
        <p:txBody>
          <a:bodyPr lIns="0" rIns="0" tIns="0" bIns="0">
            <a:spAutoFit/>
          </a:bodyPr>
          <a:p>
            <a:pPr>
              <a:lnSpc>
                <a:spcPts val="8600"/>
              </a:lnSpc>
            </a:pPr>
            <a:r>
              <a:rPr b="0" lang="en-US" sz="6600" spc="-1" strike="noStrike" u="sng">
                <a:solidFill>
                  <a:srgbClr val="004aad"/>
                </a:solidFill>
                <a:uFillTx/>
                <a:latin typeface="Montserrat Classic Bold"/>
                <a:ea typeface="DejaVu Sans"/>
              </a:rPr>
              <a:t>PROPOSED SYSTEM AND ADVANTAGES:</a:t>
            </a:r>
            <a:endParaRPr b="0" lang="en-IN" sz="6600" spc="-1" strike="noStrike">
              <a:latin typeface="Arial"/>
            </a:endParaRPr>
          </a:p>
        </p:txBody>
      </p:sp>
      <p:sp>
        <p:nvSpPr>
          <p:cNvPr id="65" name="CustomShape 4"/>
          <p:cNvSpPr/>
          <p:nvPr/>
        </p:nvSpPr>
        <p:spPr>
          <a:xfrm>
            <a:off x="288000" y="1800000"/>
            <a:ext cx="18024120" cy="8533440"/>
          </a:xfrm>
          <a:prstGeom prst="rect">
            <a:avLst/>
          </a:prstGeom>
          <a:noFill/>
          <a:ln>
            <a:noFill/>
          </a:ln>
        </p:spPr>
        <p:style>
          <a:lnRef idx="0"/>
          <a:fillRef idx="0"/>
          <a:effectRef idx="0"/>
          <a:fontRef idx="minor"/>
        </p:style>
        <p:txBody>
          <a:bodyPr lIns="0" rIns="0" tIns="0" bIns="0">
            <a:spAutoFit/>
          </a:bodyPr>
          <a:p>
            <a:pPr>
              <a:lnSpc>
                <a:spcPts val="5440"/>
              </a:lnSpc>
            </a:pPr>
            <a:r>
              <a:rPr b="0" lang="en-US" sz="3400" spc="-1" strike="noStrike">
                <a:solidFill>
                  <a:srgbClr val="2e2e2e"/>
                </a:solidFill>
                <a:latin typeface="Montserrat Classic"/>
                <a:ea typeface="DejaVu Sans"/>
              </a:rPr>
              <a:t>The proposed clickbait classification system aims to overcome the limitations of existing approaches by integrating state-of-the-art techniques and ensuring scalability and robustness. Assemble a diverse dataset from various sources including social media, news websites, and blogs to ensure a wide coverage of headline styles and topics.Apply data augmentation techniques to enhance the diversity of the training set, improving the model’s ability to generalize.Standardize and clean the text, remove noise, and tokenize the headlines for further processing.It uses NLP techniques integrated with the models which further helps in high accuracy of the system.</a:t>
            </a:r>
            <a:endParaRPr b="0" lang="en-IN" sz="3400" spc="-1" strike="noStrike">
              <a:latin typeface="Arial"/>
            </a:endParaRPr>
          </a:p>
          <a:p>
            <a:pPr marL="216000" indent="-215640">
              <a:lnSpc>
                <a:spcPts val="5440"/>
              </a:lnSpc>
              <a:buClr>
                <a:srgbClr val="2e2e2e"/>
              </a:buClr>
              <a:buFont typeface="Wingdings" charset="2"/>
              <a:buChar char=""/>
            </a:pPr>
            <a:r>
              <a:rPr b="0" lang="en-US" sz="3400" spc="-1" strike="noStrike">
                <a:solidFill>
                  <a:srgbClr val="2e2e2e"/>
                </a:solidFill>
                <a:latin typeface="Montserrat Classic Bold"/>
                <a:ea typeface="DejaVu Sans"/>
              </a:rPr>
              <a:t>Faster</a:t>
            </a:r>
            <a:endParaRPr b="0" lang="en-IN" sz="3400" spc="-1" strike="noStrike">
              <a:latin typeface="Arial"/>
            </a:endParaRPr>
          </a:p>
          <a:p>
            <a:pPr marL="216000" indent="-215640">
              <a:lnSpc>
                <a:spcPts val="5440"/>
              </a:lnSpc>
              <a:buClr>
                <a:srgbClr val="2e2e2e"/>
              </a:buClr>
              <a:buFont typeface="Wingdings" charset="2"/>
              <a:buChar char=""/>
            </a:pPr>
            <a:r>
              <a:rPr b="0" lang="en-US" sz="3400" spc="-1" strike="noStrike">
                <a:solidFill>
                  <a:srgbClr val="2e2e2e"/>
                </a:solidFill>
                <a:latin typeface="Montserrat Classic Bold"/>
                <a:ea typeface="DejaVu Sans"/>
              </a:rPr>
              <a:t>Accurate</a:t>
            </a:r>
            <a:endParaRPr b="0" lang="en-IN" sz="3400" spc="-1" strike="noStrike">
              <a:latin typeface="Arial"/>
            </a:endParaRPr>
          </a:p>
          <a:p>
            <a:pPr>
              <a:lnSpc>
                <a:spcPts val="7359"/>
              </a:lnSpc>
            </a:pPr>
            <a:endParaRPr b="0" lang="en-IN" sz="3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CustomShape 1"/>
          <p:cNvSpPr/>
          <p:nvPr/>
        </p:nvSpPr>
        <p:spPr>
          <a:xfrm rot="19514400">
            <a:off x="-5857200" y="-4193640"/>
            <a:ext cx="14344560" cy="14344560"/>
          </a:xfrm>
          <a:custGeom>
            <a:avLst/>
            <a:gdLst/>
            <a:ahLst/>
            <a:rect l="l" t="t" r="r" b="b"/>
            <a:pathLst>
              <a:path w="14345355" h="14345355">
                <a:moveTo>
                  <a:pt x="0" y="0"/>
                </a:moveTo>
                <a:lnTo>
                  <a:pt x="14345356" y="0"/>
                </a:lnTo>
                <a:lnTo>
                  <a:pt x="14345356" y="14345356"/>
                </a:lnTo>
                <a:lnTo>
                  <a:pt x="0" y="14345356"/>
                </a:lnTo>
                <a:lnTo>
                  <a:pt x="0" y="0"/>
                </a:lnTo>
                <a:close/>
              </a:path>
            </a:pathLst>
          </a:custGeom>
          <a:blipFill rotWithShape="0">
            <a:blip r:embed="rId1">
              <a:alphaModFix amt="40000"/>
            </a:blip>
            <a:stretch>
              <a:fillRect/>
            </a:stretch>
          </a:blipFill>
          <a:ln>
            <a:noFill/>
          </a:ln>
        </p:spPr>
        <p:style>
          <a:lnRef idx="0"/>
          <a:fillRef idx="0"/>
          <a:effectRef idx="0"/>
          <a:fontRef idx="minor"/>
        </p:style>
      </p:sp>
      <p:sp>
        <p:nvSpPr>
          <p:cNvPr id="67" name="CustomShape 2"/>
          <p:cNvSpPr/>
          <p:nvPr/>
        </p:nvSpPr>
        <p:spPr>
          <a:xfrm rot="19800600">
            <a:off x="12170880" y="-745200"/>
            <a:ext cx="6884640" cy="11054520"/>
          </a:xfrm>
          <a:custGeom>
            <a:avLst/>
            <a:gdLst/>
            <a:ahLst/>
            <a:rect l="l" t="t" r="r" b="b"/>
            <a:pathLst>
              <a:path w="6885296" h="11055409">
                <a:moveTo>
                  <a:pt x="0" y="0"/>
                </a:moveTo>
                <a:lnTo>
                  <a:pt x="6885296" y="0"/>
                </a:lnTo>
                <a:lnTo>
                  <a:pt x="6885296" y="11055409"/>
                </a:lnTo>
                <a:lnTo>
                  <a:pt x="0" y="11055409"/>
                </a:lnTo>
                <a:lnTo>
                  <a:pt x="0" y="0"/>
                </a:lnTo>
                <a:close/>
              </a:path>
            </a:pathLst>
          </a:custGeom>
          <a:blipFill rotWithShape="0">
            <a:blip r:embed="rId2">
              <a:alphaModFix amt="50000"/>
            </a:blip>
            <a:stretch>
              <a:fillRect/>
            </a:stretch>
          </a:blipFill>
          <a:ln>
            <a:noFill/>
          </a:ln>
        </p:spPr>
        <p:style>
          <a:lnRef idx="0"/>
          <a:fillRef idx="0"/>
          <a:effectRef idx="0"/>
          <a:fontRef idx="minor"/>
        </p:style>
      </p:sp>
      <p:sp>
        <p:nvSpPr>
          <p:cNvPr id="68" name="CustomShape 3"/>
          <p:cNvSpPr/>
          <p:nvPr/>
        </p:nvSpPr>
        <p:spPr>
          <a:xfrm>
            <a:off x="786240" y="162000"/>
            <a:ext cx="16577280" cy="1143000"/>
          </a:xfrm>
          <a:prstGeom prst="rect">
            <a:avLst/>
          </a:prstGeom>
          <a:noFill/>
          <a:ln>
            <a:noFill/>
          </a:ln>
        </p:spPr>
        <p:style>
          <a:lnRef idx="0"/>
          <a:fillRef idx="0"/>
          <a:effectRef idx="0"/>
          <a:fontRef idx="minor"/>
        </p:style>
        <p:txBody>
          <a:bodyPr lIns="0" rIns="0" tIns="0" bIns="0">
            <a:spAutoFit/>
          </a:bodyPr>
          <a:p>
            <a:pPr>
              <a:lnSpc>
                <a:spcPts val="9000"/>
              </a:lnSpc>
            </a:pPr>
            <a:r>
              <a:rPr b="0" lang="en-US" sz="6600" spc="-1" strike="noStrike" u="sng">
                <a:solidFill>
                  <a:srgbClr val="004aad"/>
                </a:solidFill>
                <a:uFillTx/>
                <a:latin typeface="Montserrat Classic Bold"/>
                <a:ea typeface="DejaVu Sans"/>
              </a:rPr>
              <a:t>PROJECT DETAILS :</a:t>
            </a:r>
            <a:endParaRPr b="0" lang="en-IN" sz="6600" spc="-1" strike="noStrike">
              <a:latin typeface="Arial"/>
            </a:endParaRPr>
          </a:p>
        </p:txBody>
      </p:sp>
      <p:sp>
        <p:nvSpPr>
          <p:cNvPr id="69" name="CustomShape 4"/>
          <p:cNvSpPr/>
          <p:nvPr/>
        </p:nvSpPr>
        <p:spPr>
          <a:xfrm>
            <a:off x="289440" y="1584000"/>
            <a:ext cx="17494560" cy="1280520"/>
          </a:xfrm>
          <a:prstGeom prst="rect">
            <a:avLst/>
          </a:prstGeom>
          <a:noFill/>
          <a:ln>
            <a:noFill/>
          </a:ln>
        </p:spPr>
        <p:style>
          <a:lnRef idx="0"/>
          <a:fillRef idx="0"/>
          <a:effectRef idx="0"/>
          <a:fontRef idx="minor"/>
        </p:style>
        <p:txBody>
          <a:bodyPr lIns="0" rIns="0" tIns="0" bIns="0">
            <a:spAutoFit/>
          </a:bodyPr>
          <a:p>
            <a:pPr>
              <a:lnSpc>
                <a:spcPts val="10080"/>
              </a:lnSpc>
            </a:pPr>
            <a:r>
              <a:rPr b="0" lang="en-US" sz="3600" spc="-1" strike="noStrike">
                <a:solidFill>
                  <a:srgbClr val="2e2e2e"/>
                </a:solidFill>
                <a:latin typeface="Montserrat Classic"/>
                <a:ea typeface="DejaVu Sans"/>
              </a:rPr>
              <a:t> </a:t>
            </a:r>
            <a:r>
              <a:rPr b="0" lang="en-US" sz="3600" spc="-1" strike="noStrike">
                <a:solidFill>
                  <a:srgbClr val="2e2e2e"/>
                </a:solidFill>
                <a:latin typeface="Montserrat Classic"/>
                <a:ea typeface="DejaVu Sans"/>
              </a:rPr>
              <a:t>Dataset:</a:t>
            </a:r>
            <a:r>
              <a:rPr b="0" lang="en-US" sz="3600" spc="-1" strike="noStrike" u="sng">
                <a:solidFill>
                  <a:srgbClr val="0000ff"/>
                </a:solidFill>
                <a:uFillTx/>
                <a:latin typeface="Montserrat Classic"/>
                <a:ea typeface="DejaVu Sans"/>
                <a:hlinkClick r:id="rId3"/>
              </a:rPr>
              <a:t>https://www.kaggle.com/datasets/amananandrai/clickbait-dataset</a:t>
            </a:r>
            <a:endParaRPr b="0" lang="en-IN" sz="3600" spc="-1" strike="noStrike">
              <a:latin typeface="Arial"/>
            </a:endParaRPr>
          </a:p>
        </p:txBody>
      </p:sp>
      <p:sp>
        <p:nvSpPr>
          <p:cNvPr id="70" name="CustomShape 5"/>
          <p:cNvSpPr/>
          <p:nvPr/>
        </p:nvSpPr>
        <p:spPr>
          <a:xfrm>
            <a:off x="504000" y="3028680"/>
            <a:ext cx="17062200" cy="6907320"/>
          </a:xfrm>
          <a:prstGeom prst="rect">
            <a:avLst/>
          </a:prstGeom>
          <a:noFill/>
          <a:ln>
            <a:noFill/>
          </a:ln>
        </p:spPr>
        <p:style>
          <a:lnRef idx="0"/>
          <a:fillRef idx="0"/>
          <a:effectRef idx="0"/>
          <a:fontRef idx="minor"/>
        </p:style>
        <p:txBody>
          <a:bodyPr lIns="0" rIns="0" tIns="0" bIns="0">
            <a:spAutoFit/>
          </a:bodyPr>
          <a:p>
            <a:pPr>
              <a:lnSpc>
                <a:spcPts val="6239"/>
              </a:lnSpc>
            </a:pPr>
            <a:r>
              <a:rPr b="1" lang="en-US" sz="3600" spc="-1" strike="noStrike">
                <a:solidFill>
                  <a:srgbClr val="2e2e2e"/>
                </a:solidFill>
                <a:latin typeface="Montserrat Classic Bold"/>
                <a:ea typeface="DejaVu Sans"/>
              </a:rPr>
              <a:t>Software Requirements: </a:t>
            </a:r>
            <a:endParaRPr b="0" lang="en-IN" sz="3600" spc="-1" strike="noStrike">
              <a:latin typeface="Arial"/>
            </a:endParaRPr>
          </a:p>
          <a:p>
            <a:pPr>
              <a:lnSpc>
                <a:spcPts val="6239"/>
              </a:lnSpc>
            </a:pPr>
            <a:r>
              <a:rPr b="0" lang="en-US" sz="3600" spc="-1" strike="noStrike">
                <a:solidFill>
                  <a:srgbClr val="2e2e2e"/>
                </a:solidFill>
                <a:latin typeface="Montserrat Classic"/>
                <a:ea typeface="DejaVu Sans"/>
              </a:rPr>
              <a:t>Python for coding and NLP implementation.</a:t>
            </a:r>
            <a:endParaRPr b="0" lang="en-IN" sz="3600" spc="-1" strike="noStrike">
              <a:latin typeface="Arial"/>
            </a:endParaRPr>
          </a:p>
          <a:p>
            <a:pPr marL="216000" indent="-215640">
              <a:lnSpc>
                <a:spcPts val="6239"/>
              </a:lnSpc>
              <a:buClr>
                <a:srgbClr val="2e2e2e"/>
              </a:buClr>
              <a:buFont typeface="Wingdings" charset="2"/>
              <a:buChar char=""/>
            </a:pPr>
            <a:r>
              <a:rPr b="0" lang="en-US" sz="3600" spc="-1" strike="noStrike">
                <a:solidFill>
                  <a:srgbClr val="2e2e2e"/>
                </a:solidFill>
                <a:latin typeface="Montserrat Classic"/>
                <a:ea typeface="DejaVu Sans"/>
              </a:rPr>
              <a:t>NLP libraries (e.g., NLTK) for text analysis.</a:t>
            </a:r>
            <a:endParaRPr b="0" lang="en-IN" sz="3600" spc="-1" strike="noStrike">
              <a:latin typeface="Arial"/>
            </a:endParaRPr>
          </a:p>
          <a:p>
            <a:pPr marL="216000" indent="-215640">
              <a:lnSpc>
                <a:spcPts val="6239"/>
              </a:lnSpc>
              <a:buClr>
                <a:srgbClr val="2e2e2e"/>
              </a:buClr>
              <a:buFont typeface="Wingdings" charset="2"/>
              <a:buChar char=""/>
            </a:pPr>
            <a:r>
              <a:rPr b="0" lang="en-US" sz="3600" spc="-1" strike="noStrike">
                <a:solidFill>
                  <a:srgbClr val="2e2e2e"/>
                </a:solidFill>
                <a:latin typeface="Montserrat Classic"/>
                <a:ea typeface="DejaVu Sans"/>
              </a:rPr>
              <a:t>Web framework (e.g.,HTML,CSS,JavaScript, Flask) for creating a user interface.</a:t>
            </a:r>
            <a:endParaRPr b="0" lang="en-IN" sz="3600" spc="-1" strike="noStrike">
              <a:latin typeface="Arial"/>
            </a:endParaRPr>
          </a:p>
          <a:p>
            <a:pPr>
              <a:lnSpc>
                <a:spcPts val="6239"/>
              </a:lnSpc>
            </a:pPr>
            <a:r>
              <a:rPr b="1" lang="en-US" sz="3600" spc="-1" strike="noStrike">
                <a:solidFill>
                  <a:srgbClr val="2e2e2e"/>
                </a:solidFill>
                <a:latin typeface="Montserrat Classic Bold"/>
                <a:ea typeface="Noto Sans CJK SC"/>
              </a:rPr>
              <a:t>Hardware </a:t>
            </a:r>
            <a:r>
              <a:rPr b="1" lang="en-US" sz="3600" spc="-1" strike="noStrike">
                <a:solidFill>
                  <a:srgbClr val="2e2e2e"/>
                </a:solidFill>
                <a:latin typeface="Montserrat Classic Bold"/>
                <a:ea typeface="DejaVu Sans"/>
              </a:rPr>
              <a:t>Requirements:</a:t>
            </a:r>
            <a:r>
              <a:rPr b="0" lang="en-US" sz="3600" spc="-1" strike="noStrike">
                <a:solidFill>
                  <a:srgbClr val="2e2e2e"/>
                </a:solidFill>
                <a:latin typeface="Montserrat Classic Bold"/>
                <a:ea typeface="DejaVu Sans"/>
              </a:rPr>
              <a:t> </a:t>
            </a:r>
            <a:endParaRPr b="0" lang="en-IN" sz="3600" spc="-1" strike="noStrike">
              <a:latin typeface="Arial"/>
            </a:endParaRPr>
          </a:p>
          <a:p>
            <a:pPr marL="216000" indent="-215640">
              <a:lnSpc>
                <a:spcPts val="6239"/>
              </a:lnSpc>
              <a:buClr>
                <a:srgbClr val="2e2e2e"/>
              </a:buClr>
              <a:buFont typeface="Wingdings" charset="2"/>
              <a:buChar char=""/>
            </a:pPr>
            <a:r>
              <a:rPr b="0" lang="en-US" sz="3600" spc="-1" strike="noStrike">
                <a:solidFill>
                  <a:srgbClr val="2e2e2e"/>
                </a:solidFill>
                <a:latin typeface="Montserrat Classic"/>
                <a:ea typeface="DejaVu Sans"/>
              </a:rPr>
              <a:t>Standard computing hardware for model  deployment.</a:t>
            </a:r>
            <a:endParaRPr b="0" lang="en-IN" sz="3600" spc="-1" strike="noStrike">
              <a:latin typeface="Arial"/>
            </a:endParaRPr>
          </a:p>
          <a:p>
            <a:pPr marL="216000" indent="-215640">
              <a:lnSpc>
                <a:spcPts val="6239"/>
              </a:lnSpc>
              <a:buClr>
                <a:srgbClr val="2e2e2e"/>
              </a:buClr>
              <a:buFont typeface="Wingdings" charset="2"/>
              <a:buChar char=""/>
            </a:pPr>
            <a:r>
              <a:rPr b="0" lang="en-US" sz="3600" spc="-1" strike="noStrike">
                <a:solidFill>
                  <a:srgbClr val="2e2e2e"/>
                </a:solidFill>
                <a:latin typeface="Montserrat Classic"/>
                <a:ea typeface="DejaVu Sans"/>
              </a:rPr>
              <a:t>Sufficient storage for storing data .</a:t>
            </a:r>
            <a:endParaRPr b="0" lang="en-IN" sz="3600" spc="-1" strike="noStrike">
              <a:latin typeface="Arial"/>
            </a:endParaRPr>
          </a:p>
          <a:p>
            <a:pPr>
              <a:lnSpc>
                <a:spcPts val="4479"/>
              </a:lnSpc>
            </a:pP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ustomShape 1"/>
          <p:cNvSpPr/>
          <p:nvPr/>
        </p:nvSpPr>
        <p:spPr>
          <a:xfrm rot="19514400">
            <a:off x="-5690880" y="-3860640"/>
            <a:ext cx="14344560" cy="14344560"/>
          </a:xfrm>
          <a:custGeom>
            <a:avLst/>
            <a:gdLst/>
            <a:ahLst/>
            <a:rect l="l" t="t" r="r" b="b"/>
            <a:pathLst>
              <a:path w="14345355" h="14345355">
                <a:moveTo>
                  <a:pt x="0" y="0"/>
                </a:moveTo>
                <a:lnTo>
                  <a:pt x="14345355" y="0"/>
                </a:lnTo>
                <a:lnTo>
                  <a:pt x="14345355" y="14345355"/>
                </a:lnTo>
                <a:lnTo>
                  <a:pt x="0" y="14345355"/>
                </a:lnTo>
                <a:lnTo>
                  <a:pt x="0" y="0"/>
                </a:lnTo>
                <a:close/>
              </a:path>
            </a:pathLst>
          </a:custGeom>
          <a:blipFill rotWithShape="0">
            <a:blip r:embed="rId1">
              <a:alphaModFix amt="40000"/>
            </a:blip>
            <a:stretch>
              <a:fillRect/>
            </a:stretch>
          </a:blipFill>
          <a:ln>
            <a:noFill/>
          </a:ln>
        </p:spPr>
        <p:style>
          <a:lnRef idx="0"/>
          <a:fillRef idx="0"/>
          <a:effectRef idx="0"/>
          <a:fontRef idx="minor"/>
        </p:style>
      </p:sp>
      <p:sp>
        <p:nvSpPr>
          <p:cNvPr id="72" name="CustomShape 2"/>
          <p:cNvSpPr/>
          <p:nvPr/>
        </p:nvSpPr>
        <p:spPr>
          <a:xfrm rot="19800600">
            <a:off x="12170880" y="-745200"/>
            <a:ext cx="6884640" cy="11054520"/>
          </a:xfrm>
          <a:custGeom>
            <a:avLst/>
            <a:gdLst/>
            <a:ahLst/>
            <a:rect l="l" t="t" r="r" b="b"/>
            <a:pathLst>
              <a:path w="6885296" h="11055409">
                <a:moveTo>
                  <a:pt x="0" y="0"/>
                </a:moveTo>
                <a:lnTo>
                  <a:pt x="6885296" y="0"/>
                </a:lnTo>
                <a:lnTo>
                  <a:pt x="6885296" y="11055409"/>
                </a:lnTo>
                <a:lnTo>
                  <a:pt x="0" y="11055409"/>
                </a:lnTo>
                <a:lnTo>
                  <a:pt x="0" y="0"/>
                </a:lnTo>
                <a:close/>
              </a:path>
            </a:pathLst>
          </a:custGeom>
          <a:blipFill rotWithShape="0">
            <a:blip r:embed="rId2">
              <a:alphaModFix amt="50000"/>
            </a:blip>
            <a:stretch>
              <a:fillRect/>
            </a:stretch>
          </a:blipFill>
          <a:ln>
            <a:noFill/>
          </a:ln>
        </p:spPr>
        <p:style>
          <a:lnRef idx="0"/>
          <a:fillRef idx="0"/>
          <a:effectRef idx="0"/>
          <a:fontRef idx="minor"/>
        </p:style>
      </p:sp>
      <p:sp>
        <p:nvSpPr>
          <p:cNvPr id="73" name="CustomShape 3"/>
          <p:cNvSpPr/>
          <p:nvPr/>
        </p:nvSpPr>
        <p:spPr>
          <a:xfrm>
            <a:off x="1028880" y="504720"/>
            <a:ext cx="10434960" cy="1143000"/>
          </a:xfrm>
          <a:prstGeom prst="rect">
            <a:avLst/>
          </a:prstGeom>
          <a:noFill/>
          <a:ln>
            <a:noFill/>
          </a:ln>
        </p:spPr>
        <p:style>
          <a:lnRef idx="0"/>
          <a:fillRef idx="0"/>
          <a:effectRef idx="0"/>
          <a:fontRef idx="minor"/>
        </p:style>
        <p:txBody>
          <a:bodyPr lIns="0" rIns="0" tIns="0" bIns="0">
            <a:spAutoFit/>
          </a:bodyPr>
          <a:p>
            <a:pPr>
              <a:lnSpc>
                <a:spcPts val="9000"/>
              </a:lnSpc>
            </a:pPr>
            <a:r>
              <a:rPr b="0" lang="en-US" sz="6600" spc="-1" strike="noStrike" u="sng">
                <a:solidFill>
                  <a:srgbClr val="004aad"/>
                </a:solidFill>
                <a:uFillTx/>
                <a:latin typeface="Montserrat Classic Bold"/>
                <a:ea typeface="DejaVu Sans"/>
              </a:rPr>
              <a:t>CONCLUSION:</a:t>
            </a:r>
            <a:endParaRPr b="0" lang="en-IN" sz="6600" spc="-1" strike="noStrike">
              <a:latin typeface="Arial"/>
            </a:endParaRPr>
          </a:p>
        </p:txBody>
      </p:sp>
      <p:sp>
        <p:nvSpPr>
          <p:cNvPr id="74" name="CustomShape 4"/>
          <p:cNvSpPr/>
          <p:nvPr/>
        </p:nvSpPr>
        <p:spPr>
          <a:xfrm>
            <a:off x="519840" y="1533600"/>
            <a:ext cx="17247600" cy="8777160"/>
          </a:xfrm>
          <a:prstGeom prst="rect">
            <a:avLst/>
          </a:prstGeom>
          <a:noFill/>
          <a:ln>
            <a:noFill/>
          </a:ln>
        </p:spPr>
        <p:style>
          <a:lnRef idx="0"/>
          <a:fillRef idx="0"/>
          <a:effectRef idx="0"/>
          <a:fontRef idx="minor"/>
        </p:style>
        <p:txBody>
          <a:bodyPr lIns="0" rIns="0" tIns="0" bIns="0">
            <a:spAutoFit/>
          </a:bodyPr>
          <a:p>
            <a:pPr lvl="1" marL="1036440" indent="-517320">
              <a:lnSpc>
                <a:spcPts val="7679"/>
              </a:lnSpc>
              <a:buClr>
                <a:srgbClr val="2e2e2e"/>
              </a:buClr>
              <a:buFont typeface="Arial"/>
              <a:buChar char="•"/>
            </a:pPr>
            <a:r>
              <a:rPr b="0" lang="en-US" sz="3600" spc="-1" strike="noStrike">
                <a:solidFill>
                  <a:srgbClr val="2e2e2e"/>
                </a:solidFill>
                <a:latin typeface="Montserrat Classic"/>
                <a:ea typeface="DejaVu Sans"/>
              </a:rPr>
              <a:t>The development of a real-time classification system via APIs enables seamless integration with content management systems .</a:t>
            </a:r>
            <a:endParaRPr b="0" lang="en-IN" sz="3600" spc="-1" strike="noStrike">
              <a:latin typeface="Arial"/>
            </a:endParaRPr>
          </a:p>
          <a:p>
            <a:pPr lvl="1" marL="1036440" indent="-517320">
              <a:lnSpc>
                <a:spcPts val="7679"/>
              </a:lnSpc>
              <a:buClr>
                <a:srgbClr val="2e2e2e"/>
              </a:buClr>
              <a:buFont typeface="Arial"/>
              <a:buChar char="•"/>
            </a:pPr>
            <a:r>
              <a:rPr b="0" lang="en-US" sz="3600" spc="-1" strike="noStrike">
                <a:solidFill>
                  <a:srgbClr val="2e2e2e"/>
                </a:solidFill>
                <a:latin typeface="Montserrat Classic"/>
                <a:ea typeface="DejaVu Sans"/>
              </a:rPr>
              <a:t>This offers a comprehensive solution to the challenges posed by deceptive content. By harnessing the power of advanced models and continuous learning, </a:t>
            </a:r>
            <a:endParaRPr b="0" lang="en-IN" sz="3600" spc="-1" strike="noStrike">
              <a:latin typeface="Arial"/>
            </a:endParaRPr>
          </a:p>
          <a:p>
            <a:pPr lvl="1" marL="1036440" indent="-517320">
              <a:lnSpc>
                <a:spcPts val="7679"/>
              </a:lnSpc>
              <a:buClr>
                <a:srgbClr val="2e2e2e"/>
              </a:buClr>
              <a:buFont typeface="Arial"/>
              <a:buChar char="•"/>
            </a:pPr>
            <a:r>
              <a:rPr b="0" lang="en-US" sz="3600" spc="-1" strike="noStrike">
                <a:solidFill>
                  <a:srgbClr val="2e2e2e"/>
                </a:solidFill>
                <a:latin typeface="Montserrat Classic"/>
                <a:ea typeface="DejaVu Sans"/>
              </a:rPr>
              <a:t>it sets a new standard for ensuring the integrity and quality of online information.</a:t>
            </a:r>
            <a:endParaRPr b="0" lang="en-IN" sz="3600" spc="-1" strike="noStrike">
              <a:latin typeface="Arial"/>
            </a:endParaRPr>
          </a:p>
          <a:p>
            <a:pPr>
              <a:lnSpc>
                <a:spcPts val="7679"/>
              </a:lnSpc>
            </a:pPr>
            <a:endParaRPr b="0" lang="en-IN" sz="3600" spc="-1" strike="noStrike">
              <a:latin typeface="Arial"/>
            </a:endParaRPr>
          </a:p>
          <a:p>
            <a:pPr>
              <a:lnSpc>
                <a:spcPts val="7679"/>
              </a:lnSpc>
            </a:pPr>
            <a:endParaRPr b="0" lang="en-IN" sz="3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TotalTime>
  <Application>LibreOffice/6.4.7.2$Linux_X86_64 LibreOffice_project/40$Build-2</Applicat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language>en-IN</dc:language>
  <cp:lastModifiedBy/>
  <dcterms:modified xsi:type="dcterms:W3CDTF">2024-07-07T23:03:14Z</dcterms:modified>
  <cp:revision>3</cp:revision>
  <dc:subject/>
  <dc:title>Modern and Minimal Company Profile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0</vt:i4>
  </property>
</Properties>
</file>